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344" r:id="rId2"/>
    <p:sldId id="330" r:id="rId3"/>
    <p:sldId id="345" r:id="rId4"/>
    <p:sldId id="338" r:id="rId5"/>
    <p:sldId id="346" r:id="rId6"/>
    <p:sldId id="336" r:id="rId7"/>
    <p:sldId id="455" r:id="rId8"/>
    <p:sldId id="339" r:id="rId9"/>
    <p:sldId id="333" r:id="rId10"/>
    <p:sldId id="454" r:id="rId11"/>
    <p:sldId id="335" r:id="rId12"/>
    <p:sldId id="306" r:id="rId1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enny Liebold" initials="BL" lastIdx="3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BF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98" autoAdjust="0"/>
    <p:restoredTop sz="86327" autoAdjust="0"/>
  </p:normalViewPr>
  <p:slideViewPr>
    <p:cSldViewPr snapToGrid="0" snapToObjects="1">
      <p:cViewPr varScale="1">
        <p:scale>
          <a:sx n="110" d="100"/>
          <a:sy n="110" d="100"/>
        </p:scale>
        <p:origin x="197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3" d="100"/>
        <a:sy n="163" d="100"/>
      </p:scale>
      <p:origin x="0" y="8080"/>
    </p:cViewPr>
  </p:sorterViewPr>
  <p:notesViewPr>
    <p:cSldViewPr snapToGrid="0" snapToObjects="1" showGuides="1">
      <p:cViewPr varScale="1">
        <p:scale>
          <a:sx n="82" d="100"/>
          <a:sy n="82" d="100"/>
        </p:scale>
        <p:origin x="397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8A1CE-7A3D-B244-BBC6-8B4EB874BF80}" type="datetimeFigureOut">
              <a:rPr lang="de-DE" smtClean="0"/>
              <a:pPr/>
              <a:t>24.10.21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A78DBC-276F-8646-85C8-F601C733238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86073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7AA7B-7738-2F4D-B335-8A92B2A49119}" type="datetimeFigureOut">
              <a:rPr lang="de-DE" smtClean="0"/>
              <a:pPr/>
              <a:t>24.10.21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A687F8-4729-FA4B-BB7D-218ED779156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16048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1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baseline="0" dirty="0">
                <a:sym typeface="Wingdings"/>
              </a:rPr>
              <a:t>Trump-Unterstützer versuchen eine Polizeibarriere um das US-</a:t>
            </a:r>
            <a:r>
              <a:rPr lang="de-DE" b="1" baseline="0" dirty="0" err="1">
                <a:sym typeface="Wingdings"/>
              </a:rPr>
              <a:t>Kapitolgebäude</a:t>
            </a:r>
            <a:r>
              <a:rPr lang="de-DE" b="1" baseline="0" dirty="0">
                <a:sym typeface="Wingdings"/>
              </a:rPr>
              <a:t> zu durchbrechen (06.01.2021, Foto: Julio Cortez, AP)</a:t>
            </a:r>
            <a:endParaRPr lang="de-DE" baseline="0" dirty="0">
              <a:sym typeface="Wingdings"/>
            </a:endParaRPr>
          </a:p>
          <a:p>
            <a:pPr marL="171450" indent="-171450">
              <a:buFont typeface="Arial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A687F8-4729-FA4B-BB7D-218ED7791565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6675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A687F8-4729-FA4B-BB7D-218ED7791565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1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1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baseline="0" dirty="0" err="1">
                <a:sym typeface="Wingdings"/>
              </a:rPr>
              <a:t>Cosplay</a:t>
            </a:r>
            <a:r>
              <a:rPr lang="de-DE" b="1" baseline="0" dirty="0">
                <a:sym typeface="Wingdings"/>
              </a:rPr>
              <a:t> aus Der Herr der Ringe: hier eine Gruppe Hobbits</a:t>
            </a:r>
            <a:endParaRPr lang="de-DE" baseline="0" dirty="0">
              <a:sym typeface="Wingdings"/>
            </a:endParaRPr>
          </a:p>
          <a:p>
            <a:pPr marL="171450" indent="-171450">
              <a:buFont typeface="Arial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A687F8-4729-FA4B-BB7D-218ED7791565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852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füh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 userDrawn="1"/>
        </p:nvSpPr>
        <p:spPr>
          <a:xfrm>
            <a:off x="2429844" y="873447"/>
            <a:ext cx="1271855" cy="432478"/>
          </a:xfrm>
          <a:prstGeom prst="rect">
            <a:avLst/>
          </a:prstGeom>
          <a:solidFill>
            <a:srgbClr val="9ABF14">
              <a:alpha val="50196"/>
            </a:srgb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Teilnahme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3750738" y="873447"/>
            <a:ext cx="1271855" cy="432478"/>
          </a:xfrm>
          <a:prstGeom prst="rect">
            <a:avLst/>
          </a:prstGeom>
          <a:solidFill>
            <a:srgbClr val="9ABF14">
              <a:alpha val="50196"/>
            </a:srgb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Übungen</a:t>
            </a:r>
          </a:p>
        </p:txBody>
      </p:sp>
      <p:sp>
        <p:nvSpPr>
          <p:cNvPr id="14" name="Rechteck 13"/>
          <p:cNvSpPr/>
          <p:nvPr userDrawn="1"/>
        </p:nvSpPr>
        <p:spPr>
          <a:xfrm>
            <a:off x="5071632" y="873447"/>
            <a:ext cx="1271855" cy="432478"/>
          </a:xfrm>
          <a:prstGeom prst="rect">
            <a:avLst/>
          </a:prstGeom>
          <a:solidFill>
            <a:srgbClr val="9ABF14">
              <a:alpha val="50196"/>
            </a:srgb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Videoprojekte</a:t>
            </a:r>
          </a:p>
        </p:txBody>
      </p:sp>
      <p:sp>
        <p:nvSpPr>
          <p:cNvPr id="15" name="Rechteck 14"/>
          <p:cNvSpPr/>
          <p:nvPr userDrawn="1"/>
        </p:nvSpPr>
        <p:spPr>
          <a:xfrm>
            <a:off x="6392526" y="871659"/>
            <a:ext cx="1271855" cy="432478"/>
          </a:xfrm>
          <a:prstGeom prst="rect">
            <a:avLst/>
          </a:prstGeom>
          <a:solidFill>
            <a:srgbClr val="9ABF14">
              <a:alpha val="50196"/>
            </a:srgb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Vorschau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1108950" y="873447"/>
            <a:ext cx="1271855" cy="432478"/>
          </a:xfrm>
          <a:prstGeom prst="rect">
            <a:avLst/>
          </a:prstGeom>
          <a:solidFill>
            <a:srgbClr val="9ABF14"/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Einführung</a:t>
            </a:r>
          </a:p>
        </p:txBody>
      </p:sp>
      <p:sp>
        <p:nvSpPr>
          <p:cNvPr id="4" name="Rechteck 3"/>
          <p:cNvSpPr/>
          <p:nvPr userDrawn="1"/>
        </p:nvSpPr>
        <p:spPr>
          <a:xfrm>
            <a:off x="925143" y="871659"/>
            <a:ext cx="13158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n>
                  <a:noFill/>
                </a:ln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E303369-19A3-B44C-BBC3-ABF77D9E2A8A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5" y="5697"/>
            <a:ext cx="5607053" cy="1825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72067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 userDrawn="1"/>
        </p:nvSpPr>
        <p:spPr>
          <a:xfrm>
            <a:off x="2429844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Fotografie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3750738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Virtual Reality</a:t>
            </a:r>
          </a:p>
        </p:txBody>
      </p:sp>
      <p:sp>
        <p:nvSpPr>
          <p:cNvPr id="14" name="Rechteck 13"/>
          <p:cNvSpPr/>
          <p:nvPr userDrawn="1"/>
        </p:nvSpPr>
        <p:spPr>
          <a:xfrm>
            <a:off x="5071632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Computerspiele</a:t>
            </a:r>
          </a:p>
        </p:txBody>
      </p:sp>
      <p:sp>
        <p:nvSpPr>
          <p:cNvPr id="15" name="Rechteck 14"/>
          <p:cNvSpPr/>
          <p:nvPr userDrawn="1"/>
        </p:nvSpPr>
        <p:spPr>
          <a:xfrm>
            <a:off x="6392526" y="871659"/>
            <a:ext cx="1271855" cy="432478"/>
          </a:xfrm>
          <a:prstGeom prst="rect">
            <a:avLst/>
          </a:prstGeom>
          <a:solidFill>
            <a:schemeClr val="accent1">
              <a:shade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Fazit</a:t>
            </a:r>
          </a:p>
        </p:txBody>
      </p:sp>
      <p:sp>
        <p:nvSpPr>
          <p:cNvPr id="16" name="Rechteck 15"/>
          <p:cNvSpPr/>
          <p:nvPr userDrawn="1"/>
        </p:nvSpPr>
        <p:spPr>
          <a:xfrm>
            <a:off x="7713420" y="871659"/>
            <a:ext cx="1194920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de-DE" sz="1050" dirty="0"/>
          </a:p>
        </p:txBody>
      </p:sp>
      <p:sp>
        <p:nvSpPr>
          <p:cNvPr id="17" name="Rechteck 16"/>
          <p:cNvSpPr/>
          <p:nvPr userDrawn="1"/>
        </p:nvSpPr>
        <p:spPr>
          <a:xfrm>
            <a:off x="1108950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Einführung</a:t>
            </a:r>
          </a:p>
        </p:txBody>
      </p:sp>
      <p:sp>
        <p:nvSpPr>
          <p:cNvPr id="18" name="Rechteck 17"/>
          <p:cNvSpPr/>
          <p:nvPr userDrawn="1"/>
        </p:nvSpPr>
        <p:spPr>
          <a:xfrm>
            <a:off x="925143" y="871659"/>
            <a:ext cx="13158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8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AF80DC4-B446-4049-B3B0-3B2FE7F8B95B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 userDrawn="1"/>
        </p:nvSpPr>
        <p:spPr>
          <a:xfrm>
            <a:off x="2429844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Fotografie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3750738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Virtual Reality</a:t>
            </a:r>
          </a:p>
        </p:txBody>
      </p:sp>
      <p:sp>
        <p:nvSpPr>
          <p:cNvPr id="14" name="Rechteck 13"/>
          <p:cNvSpPr/>
          <p:nvPr userDrawn="1"/>
        </p:nvSpPr>
        <p:spPr>
          <a:xfrm>
            <a:off x="5071632" y="873447"/>
            <a:ext cx="1271855" cy="432478"/>
          </a:xfrm>
          <a:prstGeom prst="rect">
            <a:avLst/>
          </a:prstGeom>
          <a:solidFill>
            <a:schemeClr val="accent1">
              <a:shade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Computerspiele</a:t>
            </a:r>
          </a:p>
        </p:txBody>
      </p:sp>
      <p:sp>
        <p:nvSpPr>
          <p:cNvPr id="15" name="Rechteck 14"/>
          <p:cNvSpPr/>
          <p:nvPr userDrawn="1"/>
        </p:nvSpPr>
        <p:spPr>
          <a:xfrm>
            <a:off x="6392526" y="871659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Fazit</a:t>
            </a:r>
          </a:p>
        </p:txBody>
      </p:sp>
      <p:sp>
        <p:nvSpPr>
          <p:cNvPr id="16" name="Rechteck 15"/>
          <p:cNvSpPr/>
          <p:nvPr userDrawn="1"/>
        </p:nvSpPr>
        <p:spPr>
          <a:xfrm>
            <a:off x="7713420" y="871659"/>
            <a:ext cx="1194920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de-DE" sz="1050" dirty="0"/>
          </a:p>
        </p:txBody>
      </p:sp>
      <p:sp>
        <p:nvSpPr>
          <p:cNvPr id="17" name="Rechteck 16"/>
          <p:cNvSpPr/>
          <p:nvPr userDrawn="1"/>
        </p:nvSpPr>
        <p:spPr>
          <a:xfrm>
            <a:off x="1108950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Einführung</a:t>
            </a:r>
          </a:p>
        </p:txBody>
      </p:sp>
      <p:sp>
        <p:nvSpPr>
          <p:cNvPr id="18" name="Rechteck 17"/>
          <p:cNvSpPr/>
          <p:nvPr userDrawn="1"/>
        </p:nvSpPr>
        <p:spPr>
          <a:xfrm>
            <a:off x="925143" y="871659"/>
            <a:ext cx="13158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8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83347CE-4649-A548-AA4E-D344C1D08F8F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</p:spTree>
    <p:extLst>
      <p:ext uri="{BB962C8B-B14F-4D97-AF65-F5344CB8AC3E}">
        <p14:creationId xmlns:p14="http://schemas.microsoft.com/office/powerpoint/2010/main" val="767199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23ED40D0-C490-A647-86AC-4DB7C74676F6}" type="datetime1">
              <a:rPr lang="de-DE" smtClean="0"/>
              <a:t>24.10.21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Olaf Kramer / Klaus Sachs-Hombach: Medienwandel und Medienkonvergenz: Polarisierung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01B0F-9CCB-1A4D-9301-237DAED37E7A}" type="datetime1">
              <a:rPr lang="de-DE" smtClean="0"/>
              <a:t>24.10.21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Olaf Kramer / Klaus Sachs-Hombach: Medienwandel und Medienkonvergenz: Polarisierung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2434B-9135-8145-99E4-521AF227DEE1}" type="datetime1">
              <a:rPr lang="de-DE" smtClean="0"/>
              <a:t>24.10.21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Olaf Kramer / Klaus Sachs-Hombach: Medienwandel und Medienkonvergenz: Polarisierung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über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9692E-9223-DB43-B8C4-3C30ABCE35D8}" type="datetime1">
              <a:rPr lang="de-DE" smtClean="0"/>
              <a:t>24.10.21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Olaf Kramer / Klaus Sachs-Hombach: Medienwandel und Medienkonvergenz: Polarisierung 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000412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928616" y="3878237"/>
            <a:ext cx="3986784" cy="280807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auf Platzhalter ziehen oder durch Klicken auf Symbol hinzufügen</a:t>
            </a:r>
            <a:endParaRPr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20069" y="3878237"/>
            <a:ext cx="3993815" cy="280807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auf Platzhalter ziehen oder durch Klicken auf Symbol hinzufügen</a:t>
            </a:r>
            <a:endParaRPr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4928616" y="188259"/>
            <a:ext cx="3986784" cy="281215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auf Platzhalter ziehen oder durch Klicken auf Symbol hinzufügen</a:t>
            </a:r>
            <a:endParaRPr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920069" y="188259"/>
            <a:ext cx="3993815" cy="281215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 dirty="0"/>
              <a:t>Bild auf Platzhalter ziehen oder durch Klicken auf Symbol hinzufügen</a:t>
            </a:r>
            <a:endParaRPr dirty="0"/>
          </a:p>
        </p:txBody>
      </p:sp>
      <p:sp>
        <p:nvSpPr>
          <p:cNvPr id="17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D28D267-B095-194D-92DD-190C2E1571B8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er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1CB9EDCC-5822-D641-ADEE-577786AABE8C}" type="datetime1">
              <a:rPr lang="de-DE" smtClean="0"/>
              <a:t>24.10.21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Olaf Kramer / Klaus Sachs-Hombach: Medienwandel und Medienkonvergenz: Polarisierung 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auf Platzhalter ziehen oder durch Klicken auf Symbol hinzufügen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auf Platzhalter ziehen oder durch Klicken auf Symbol hinzufügen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ilnah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>
            <a:off x="2429844" y="873447"/>
            <a:ext cx="1271855" cy="432478"/>
          </a:xfrm>
          <a:prstGeom prst="rect">
            <a:avLst/>
          </a:prstGeom>
          <a:solidFill>
            <a:schemeClr val="accent1">
              <a:shade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Teilnahme</a:t>
            </a:r>
          </a:p>
        </p:txBody>
      </p:sp>
      <p:sp>
        <p:nvSpPr>
          <p:cNvPr id="12" name="Rechteck 11"/>
          <p:cNvSpPr/>
          <p:nvPr userDrawn="1"/>
        </p:nvSpPr>
        <p:spPr>
          <a:xfrm>
            <a:off x="3750738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Übungen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5071632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Videoprojekte</a:t>
            </a:r>
          </a:p>
        </p:txBody>
      </p:sp>
      <p:sp>
        <p:nvSpPr>
          <p:cNvPr id="14" name="Rechteck 13"/>
          <p:cNvSpPr/>
          <p:nvPr userDrawn="1"/>
        </p:nvSpPr>
        <p:spPr>
          <a:xfrm>
            <a:off x="6392526" y="871659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Vorschau</a:t>
            </a:r>
          </a:p>
        </p:txBody>
      </p:sp>
      <p:sp>
        <p:nvSpPr>
          <p:cNvPr id="16" name="Rechteck 15"/>
          <p:cNvSpPr/>
          <p:nvPr userDrawn="1"/>
        </p:nvSpPr>
        <p:spPr>
          <a:xfrm>
            <a:off x="1108950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Einführung</a:t>
            </a:r>
          </a:p>
        </p:txBody>
      </p:sp>
      <p:sp>
        <p:nvSpPr>
          <p:cNvPr id="17" name="Rechteck 16"/>
          <p:cNvSpPr/>
          <p:nvPr userDrawn="1"/>
        </p:nvSpPr>
        <p:spPr>
          <a:xfrm>
            <a:off x="925143" y="871659"/>
            <a:ext cx="13158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8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86DA1FA-7874-9446-A7C6-AAD0AF89BC1A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5" y="5697"/>
            <a:ext cx="5607053" cy="1825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</p:spTree>
    <p:extLst>
      <p:ext uri="{BB962C8B-B14F-4D97-AF65-F5344CB8AC3E}">
        <p14:creationId xmlns:p14="http://schemas.microsoft.com/office/powerpoint/2010/main" val="2505073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u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>
            <a:off x="2429844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Teilnahme</a:t>
            </a:r>
          </a:p>
        </p:txBody>
      </p:sp>
      <p:sp>
        <p:nvSpPr>
          <p:cNvPr id="12" name="Rechteck 11"/>
          <p:cNvSpPr/>
          <p:nvPr userDrawn="1"/>
        </p:nvSpPr>
        <p:spPr>
          <a:xfrm>
            <a:off x="3750738" y="873447"/>
            <a:ext cx="1271855" cy="432478"/>
          </a:xfrm>
          <a:prstGeom prst="rect">
            <a:avLst/>
          </a:prstGeom>
          <a:solidFill>
            <a:schemeClr val="accent1">
              <a:shade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Übungen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5071632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Videoprojekte</a:t>
            </a:r>
          </a:p>
        </p:txBody>
      </p:sp>
      <p:sp>
        <p:nvSpPr>
          <p:cNvPr id="14" name="Rechteck 13"/>
          <p:cNvSpPr/>
          <p:nvPr userDrawn="1"/>
        </p:nvSpPr>
        <p:spPr>
          <a:xfrm>
            <a:off x="6392526" y="871659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Vorschau</a:t>
            </a:r>
          </a:p>
        </p:txBody>
      </p:sp>
      <p:sp>
        <p:nvSpPr>
          <p:cNvPr id="16" name="Rechteck 15"/>
          <p:cNvSpPr/>
          <p:nvPr userDrawn="1"/>
        </p:nvSpPr>
        <p:spPr>
          <a:xfrm>
            <a:off x="1108950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050" dirty="0"/>
              <a:t>Einführung</a:t>
            </a:r>
          </a:p>
          <a:p>
            <a:pPr algn="ctr"/>
            <a:endParaRPr lang="de-DE" sz="1050" dirty="0"/>
          </a:p>
        </p:txBody>
      </p:sp>
      <p:sp>
        <p:nvSpPr>
          <p:cNvPr id="17" name="Rechteck 16"/>
          <p:cNvSpPr/>
          <p:nvPr userDrawn="1"/>
        </p:nvSpPr>
        <p:spPr>
          <a:xfrm>
            <a:off x="925143" y="871659"/>
            <a:ext cx="13158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8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07F2D4A-B4E7-2546-8FC2-B022B5D73B34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  <p:sp>
        <p:nvSpPr>
          <p:cNvPr id="2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5" y="5697"/>
            <a:ext cx="5607053" cy="1825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07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proje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>
            <a:off x="2429844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Teilnahme</a:t>
            </a:r>
          </a:p>
        </p:txBody>
      </p:sp>
      <p:sp>
        <p:nvSpPr>
          <p:cNvPr id="12" name="Rechteck 11"/>
          <p:cNvSpPr/>
          <p:nvPr userDrawn="1"/>
        </p:nvSpPr>
        <p:spPr>
          <a:xfrm>
            <a:off x="3750738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Übungen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5071632" y="873447"/>
            <a:ext cx="1271855" cy="432478"/>
          </a:xfrm>
          <a:prstGeom prst="rect">
            <a:avLst/>
          </a:prstGeom>
          <a:solidFill>
            <a:schemeClr val="accent1">
              <a:shade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Videoprojekte</a:t>
            </a:r>
          </a:p>
        </p:txBody>
      </p:sp>
      <p:sp>
        <p:nvSpPr>
          <p:cNvPr id="14" name="Rechteck 13"/>
          <p:cNvSpPr/>
          <p:nvPr userDrawn="1"/>
        </p:nvSpPr>
        <p:spPr>
          <a:xfrm>
            <a:off x="6392526" y="871659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Vorschau</a:t>
            </a:r>
          </a:p>
        </p:txBody>
      </p:sp>
      <p:sp>
        <p:nvSpPr>
          <p:cNvPr id="16" name="Rechteck 15"/>
          <p:cNvSpPr/>
          <p:nvPr userDrawn="1"/>
        </p:nvSpPr>
        <p:spPr>
          <a:xfrm>
            <a:off x="1108950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050" dirty="0"/>
              <a:t>Einführung</a:t>
            </a:r>
          </a:p>
          <a:p>
            <a:pPr algn="ctr"/>
            <a:endParaRPr lang="de-DE" sz="1050" dirty="0"/>
          </a:p>
        </p:txBody>
      </p:sp>
      <p:sp>
        <p:nvSpPr>
          <p:cNvPr id="17" name="Rechteck 16"/>
          <p:cNvSpPr/>
          <p:nvPr userDrawn="1"/>
        </p:nvSpPr>
        <p:spPr>
          <a:xfrm>
            <a:off x="925143" y="871659"/>
            <a:ext cx="13158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8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7791504-5438-504F-A97E-FD8F2F2CD0D3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  <p:sp>
        <p:nvSpPr>
          <p:cNvPr id="2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5" y="5697"/>
            <a:ext cx="5607053" cy="1825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073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rsch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>
            <a:off x="2429844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Teilnahme</a:t>
            </a:r>
          </a:p>
        </p:txBody>
      </p:sp>
      <p:sp>
        <p:nvSpPr>
          <p:cNvPr id="12" name="Rechteck 11"/>
          <p:cNvSpPr/>
          <p:nvPr userDrawn="1"/>
        </p:nvSpPr>
        <p:spPr>
          <a:xfrm>
            <a:off x="3750738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Übungen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5071632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Videoprojekte</a:t>
            </a:r>
          </a:p>
        </p:txBody>
      </p:sp>
      <p:sp>
        <p:nvSpPr>
          <p:cNvPr id="14" name="Rechteck 13"/>
          <p:cNvSpPr/>
          <p:nvPr userDrawn="1"/>
        </p:nvSpPr>
        <p:spPr>
          <a:xfrm>
            <a:off x="6392526" y="871659"/>
            <a:ext cx="1271855" cy="432478"/>
          </a:xfrm>
          <a:prstGeom prst="rect">
            <a:avLst/>
          </a:prstGeom>
          <a:solidFill>
            <a:schemeClr val="accent1">
              <a:shade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Vorschau</a:t>
            </a:r>
          </a:p>
        </p:txBody>
      </p:sp>
      <p:sp>
        <p:nvSpPr>
          <p:cNvPr id="16" name="Rechteck 15"/>
          <p:cNvSpPr/>
          <p:nvPr userDrawn="1"/>
        </p:nvSpPr>
        <p:spPr>
          <a:xfrm>
            <a:off x="1108950" y="873447"/>
            <a:ext cx="127185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DE" sz="1050" dirty="0"/>
              <a:t>Fotografie</a:t>
            </a:r>
          </a:p>
        </p:txBody>
      </p:sp>
      <p:sp>
        <p:nvSpPr>
          <p:cNvPr id="17" name="Rechteck 16"/>
          <p:cNvSpPr/>
          <p:nvPr userDrawn="1"/>
        </p:nvSpPr>
        <p:spPr>
          <a:xfrm>
            <a:off x="925143" y="871659"/>
            <a:ext cx="131585" cy="432478"/>
          </a:xfrm>
          <a:prstGeom prst="rect">
            <a:avLst/>
          </a:prstGeom>
          <a:solidFill>
            <a:schemeClr val="accent1">
              <a:shade val="9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8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8B78CFA-2B64-C84C-A20A-850FCD7BABAC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  <p:sp>
        <p:nvSpPr>
          <p:cNvPr id="2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5" y="5697"/>
            <a:ext cx="5607053" cy="1825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8242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auf Platzhalter ziehen oder durch Klicken auf Symbol hinzufügen</a:t>
            </a:r>
            <a:endParaRPr/>
          </a:p>
        </p:txBody>
      </p:sp>
      <p:sp>
        <p:nvSpPr>
          <p:cNvPr id="11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731C6A8-9E92-B549-BFFB-D9480BFD60A0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388259"/>
            <a:ext cx="8915400" cy="914400"/>
          </a:xfrm>
        </p:spPr>
        <p:txBody>
          <a:bodyPr/>
          <a:lstStyle/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399" y="6310526"/>
            <a:ext cx="7999413" cy="547474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rgbClr val="262626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425870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/>
              <a:t>Bild auf Platzhalter ziehen oder durch Klicken auf Symbol hinzufügen</a:t>
            </a:r>
            <a:endParaRPr/>
          </a:p>
        </p:txBody>
      </p:sp>
      <p:sp>
        <p:nvSpPr>
          <p:cNvPr id="11" name="Rectangle 6"/>
          <p:cNvSpPr/>
          <p:nvPr userDrawn="1"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ED56CA2-FEDD-F540-9164-1AB21F722ED0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</p:spTree>
    <p:extLst>
      <p:ext uri="{BB962C8B-B14F-4D97-AF65-F5344CB8AC3E}">
        <p14:creationId xmlns:p14="http://schemas.microsoft.com/office/powerpoint/2010/main" val="331125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D46AE-D044-8B44-8577-0C14BBA53EDB}" type="datetime1">
              <a:rPr lang="de-DE" smtClean="0"/>
              <a:t>24.10.21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Olaf Kramer / Klaus Sachs-Hombach: Medienwandel und Medienkonvergenz: Polarisierung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B392D-980F-7A46-9E86-19AEF90F6BB7}" type="datetime1">
              <a:rPr lang="de-DE" smtClean="0"/>
              <a:t>24.10.21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5826" y="5697"/>
            <a:ext cx="4269086" cy="177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Olaf Kramer / Klaus Sachs-Hombach: Medienwandel und Medienkonvergenz: Polarisierung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914400" y="-1"/>
            <a:ext cx="7999413" cy="18825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80213" y="5696"/>
            <a:ext cx="2133600" cy="182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3F4CCE3-8C42-3B42-BE7C-04B755634FE5}" type="datetime1">
              <a:rPr lang="de-DE" smtClean="0"/>
              <a:t>24.10.21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56657" y="6675120"/>
            <a:ext cx="957156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pPr/>
              <a:t>‹Nr.›</a:t>
            </a:fld>
            <a:r>
              <a:rPr lang="en-US" dirty="0"/>
              <a:t>/26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5825" y="5697"/>
            <a:ext cx="5607053" cy="1825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7" r:id="rId2"/>
    <p:sldLayoutId id="2147483676" r:id="rId3"/>
    <p:sldLayoutId id="2147483675" r:id="rId4"/>
    <p:sldLayoutId id="2147483678" r:id="rId5"/>
    <p:sldLayoutId id="2147483663" r:id="rId6"/>
    <p:sldLayoutId id="2147483674" r:id="rId7"/>
    <p:sldLayoutId id="2147483661" r:id="rId8"/>
    <p:sldLayoutId id="2147483664" r:id="rId9"/>
    <p:sldLayoutId id="2147483665" r:id="rId10"/>
    <p:sldLayoutId id="2147483680" r:id="rId11"/>
    <p:sldLayoutId id="2147483666" r:id="rId12"/>
    <p:sldLayoutId id="2147483667" r:id="rId13"/>
    <p:sldLayoutId id="2147483668" r:id="rId14"/>
    <p:sldLayoutId id="2147483671" r:id="rId15"/>
    <p:sldLayoutId id="2147483672" r:id="rId16"/>
    <p:sldLayoutId id="2147483673" r:id="rId17"/>
  </p:sldLayoutIdLst>
  <p:hf sldNum="0"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2000"/>
        </a:spcBef>
        <a:buClr>
          <a:schemeClr val="accent1"/>
        </a:buClr>
        <a:buFont typeface="Wingdings 2" pitchFamily="18" charset="2"/>
        <a:buChar char="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lnSpc>
          <a:spcPct val="120000"/>
        </a:lnSpc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lnSpc>
          <a:spcPct val="120000"/>
        </a:lnSpc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uebinale.de/intern" TargetMode="External"/><Relationship Id="rId2" Type="http://schemas.openxmlformats.org/officeDocument/2006/relationships/hyperlink" Target="mailto:team@tuebinale.de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t="1967" b="6377"/>
          <a:stretch/>
        </p:blipFill>
        <p:spPr>
          <a:xfrm>
            <a:off x="927100" y="185195"/>
            <a:ext cx="7988300" cy="488210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sz="3200" dirty="0"/>
              <a:t>G3-Vorlesung „Medienwandel und Medienkonvergenz“ (WS 2021/22)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>
                <a:solidFill>
                  <a:srgbClr val="262626"/>
                </a:solidFill>
              </a:rPr>
              <a:t>Prof. Dr. Olaf Kramer</a:t>
            </a:r>
          </a:p>
          <a:p>
            <a:r>
              <a:rPr lang="de-DE" dirty="0">
                <a:solidFill>
                  <a:srgbClr val="262626"/>
                </a:solidFill>
              </a:rPr>
              <a:t>Prof. Dr. Klaus Sachs-Hombach</a:t>
            </a:r>
          </a:p>
          <a:p>
            <a:r>
              <a:rPr lang="de-DE" sz="1400" dirty="0">
                <a:solidFill>
                  <a:srgbClr val="262626"/>
                </a:solidFill>
              </a:rPr>
              <a:t>Universität Tübingen – Institut für Medienwissenschaft / Seminar für Allgemeine Rhetorik</a:t>
            </a:r>
          </a:p>
        </p:txBody>
      </p:sp>
      <p:sp>
        <p:nvSpPr>
          <p:cNvPr id="12" name="Fußzeilenplatzhalter 9"/>
          <p:cNvSpPr>
            <a:spLocks noGrp="1"/>
          </p:cNvSpPr>
          <p:nvPr>
            <p:ph type="ftr" sz="quarter" idx="3"/>
          </p:nvPr>
        </p:nvSpPr>
        <p:spPr>
          <a:xfrm>
            <a:off x="1095825" y="5696"/>
            <a:ext cx="7817988" cy="179499"/>
          </a:xfrm>
        </p:spPr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722461" y="4746244"/>
            <a:ext cx="11913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050" dirty="0">
                <a:solidFill>
                  <a:schemeClr val="bg1"/>
                </a:solidFill>
              </a:rPr>
              <a:t>Julio Cortez, AP</a:t>
            </a:r>
          </a:p>
        </p:txBody>
      </p:sp>
    </p:spTree>
    <p:extLst>
      <p:ext uri="{BB962C8B-B14F-4D97-AF65-F5344CB8AC3E}">
        <p14:creationId xmlns:p14="http://schemas.microsoft.com/office/powerpoint/2010/main" val="1456133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14423" y="2595562"/>
            <a:ext cx="7799389" cy="3670767"/>
          </a:xfrm>
        </p:spPr>
        <p:txBody>
          <a:bodyPr>
            <a:noAutofit/>
          </a:bodyPr>
          <a:lstStyle/>
          <a:p>
            <a:r>
              <a:rPr lang="de-DE" sz="1800" dirty="0"/>
              <a:t>06.12.2021: Gastvortrag PD Dr. Bernd </a:t>
            </a:r>
            <a:r>
              <a:rPr lang="de-DE" sz="1800" dirty="0" err="1"/>
              <a:t>Zywietz</a:t>
            </a:r>
            <a:r>
              <a:rPr lang="de-DE" sz="1800" dirty="0"/>
              <a:t>: Polarisierung und Extremismus aus der Berufspraxisperspektive</a:t>
            </a:r>
          </a:p>
          <a:p>
            <a:r>
              <a:rPr lang="de-DE" sz="1800" dirty="0"/>
              <a:t>13.12.2021</a:t>
            </a:r>
            <a:r>
              <a:rPr lang="de-DE" sz="1800"/>
              <a:t>: Kommunikationswissenschaft </a:t>
            </a:r>
            <a:r>
              <a:rPr lang="de-DE" sz="1800" dirty="0"/>
              <a:t>/ empirische Forschung zur Polarisierung </a:t>
            </a:r>
          </a:p>
          <a:p>
            <a:r>
              <a:rPr lang="de-DE" sz="1800" dirty="0"/>
              <a:t>20.12.2021: Gastvortrag Prof. Dr. Philipp </a:t>
            </a:r>
            <a:r>
              <a:rPr lang="de-DE" sz="1800" dirty="0" err="1"/>
              <a:t>Hübl</a:t>
            </a:r>
            <a:r>
              <a:rPr lang="de-DE" sz="1800" dirty="0"/>
              <a:t>: Digitaler Tribalismus</a:t>
            </a:r>
          </a:p>
          <a:p>
            <a:pPr marL="0" indent="0">
              <a:buNone/>
            </a:pPr>
            <a:r>
              <a:rPr lang="de-DE" sz="1800" dirty="0"/>
              <a:t>	24.12. 2021- 08.01. 2022 Weihnachtsferien </a:t>
            </a:r>
          </a:p>
          <a:p>
            <a:r>
              <a:rPr lang="de-DE" sz="1800" dirty="0"/>
              <a:t>10.01.2022: Gastvortrag Prof. Dr. Thomas Diez: Polarisierung im politischen Diskurs der Türkei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2800" dirty="0"/>
              <a:t>Vorlesungsplan: Teil 2 (Disziplinäre Perspektiven und Gastvorträge)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54026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DE" sz="2000" dirty="0"/>
              <a:t>17.01.2022: Reaktionen auf Polarisierungen</a:t>
            </a:r>
          </a:p>
          <a:p>
            <a:r>
              <a:rPr lang="de-DE" sz="2000" dirty="0"/>
              <a:t>24.01.2022: Gastvortrag von Dr. Lukas R. A. Wilde: </a:t>
            </a:r>
            <a:r>
              <a:rPr lang="de-DE" sz="2000" i="1" dirty="0" err="1"/>
              <a:t>Erzählmirnix</a:t>
            </a:r>
            <a:r>
              <a:rPr lang="de-DE" sz="2000" i="1" dirty="0"/>
              <a:t> – </a:t>
            </a:r>
            <a:r>
              <a:rPr lang="de-DE" sz="2000" dirty="0"/>
              <a:t>Webcomics in polarisierten Sozialen Netzwerken </a:t>
            </a:r>
          </a:p>
          <a:p>
            <a:r>
              <a:rPr lang="de-DE" sz="2000" dirty="0"/>
              <a:t>31.01.2022: </a:t>
            </a:r>
            <a:r>
              <a:rPr lang="en-US" sz="2000" dirty="0"/>
              <a:t>Case Studies: Trump</a:t>
            </a:r>
            <a:r>
              <a:rPr lang="de-DE" sz="2000" dirty="0"/>
              <a:t> </a:t>
            </a:r>
          </a:p>
          <a:p>
            <a:r>
              <a:rPr lang="de-DE" sz="2000" dirty="0"/>
              <a:t>07.02.2022: Klausur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2800" dirty="0"/>
              <a:t>Vorlesungsplan: Teil 3 (Gastvorträge und Case Studies)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1778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Vielen Dank für die Aufmerksamkeit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>
                <a:solidFill>
                  <a:srgbClr val="262626"/>
                </a:solidFill>
              </a:rPr>
              <a:t>Prof. Dr. Olaf Kramer</a:t>
            </a:r>
          </a:p>
          <a:p>
            <a:r>
              <a:rPr lang="de-DE" dirty="0">
                <a:solidFill>
                  <a:srgbClr val="262626"/>
                </a:solidFill>
              </a:rPr>
              <a:t>Prof. Dr. Klaus Sachs-Hombach</a:t>
            </a:r>
          </a:p>
          <a:p>
            <a:r>
              <a:rPr lang="de-DE">
                <a:solidFill>
                  <a:srgbClr val="262626"/>
                </a:solidFill>
              </a:rPr>
              <a:t>Universität Tübingen – Institut für Medienwissenschaft / Seminar für Allgemeine Rhetorik</a:t>
            </a:r>
            <a:endParaRPr lang="de-DE" dirty="0">
              <a:solidFill>
                <a:srgbClr val="262626"/>
              </a:solidFill>
            </a:endParaRPr>
          </a:p>
        </p:txBody>
      </p:sp>
      <p:sp>
        <p:nvSpPr>
          <p:cNvPr id="12" name="Fußzeilenplatzhalter 9"/>
          <p:cNvSpPr>
            <a:spLocks noGrp="1"/>
          </p:cNvSpPr>
          <p:nvPr>
            <p:ph type="ftr" sz="quarter" idx="3"/>
          </p:nvPr>
        </p:nvSpPr>
        <p:spPr>
          <a:xfrm>
            <a:off x="1095825" y="5696"/>
            <a:ext cx="7817988" cy="194138"/>
          </a:xfrm>
        </p:spPr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6725932" y="4746244"/>
            <a:ext cx="218788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GTA IV (Rockstar Games, 2008)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6747EDC0-FAB2-1444-BFF7-C564147EF8B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AB51327-29CB-0449-B790-46A3D3705A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67" b="6377"/>
          <a:stretch/>
        </p:blipFill>
        <p:spPr>
          <a:xfrm>
            <a:off x="927100" y="199834"/>
            <a:ext cx="7988300" cy="488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48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Einführung / Organisatorisches </a:t>
            </a:r>
          </a:p>
          <a:p>
            <a:pPr lvl="1"/>
            <a:r>
              <a:rPr lang="de-DE" dirty="0"/>
              <a:t>Teilnahmebedingungen</a:t>
            </a:r>
          </a:p>
          <a:p>
            <a:pPr lvl="1"/>
            <a:r>
              <a:rPr lang="de-DE" dirty="0"/>
              <a:t>Übung</a:t>
            </a:r>
          </a:p>
          <a:p>
            <a:pPr lvl="1"/>
            <a:r>
              <a:rPr lang="de-DE" dirty="0"/>
              <a:t>Videoprojekte</a:t>
            </a:r>
          </a:p>
          <a:p>
            <a:pPr lvl="1"/>
            <a:r>
              <a:rPr lang="de-DE" dirty="0"/>
              <a:t>Kurze Vorschau auf die Vorlesung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Inhalt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6848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Scheinerwerb</a:t>
            </a:r>
          </a:p>
          <a:p>
            <a:pPr lvl="1"/>
            <a:r>
              <a:rPr lang="de-DE" dirty="0"/>
              <a:t>Abschluss von G1 und G2 vorausgesetzt (daher ab 3. Semester)</a:t>
            </a:r>
          </a:p>
          <a:p>
            <a:pPr lvl="1"/>
            <a:r>
              <a:rPr lang="de-DE" dirty="0"/>
              <a:t>Teilnahme- und Prüfungsanmeldung in Alma für Vorlesung </a:t>
            </a:r>
            <a:r>
              <a:rPr lang="de-DE" b="1" dirty="0"/>
              <a:t>und</a:t>
            </a:r>
            <a:r>
              <a:rPr lang="de-DE" dirty="0"/>
              <a:t> </a:t>
            </a:r>
            <a:r>
              <a:rPr lang="de-DE" b="1" dirty="0"/>
              <a:t>Übung (!) </a:t>
            </a:r>
            <a:r>
              <a:rPr lang="de-DE" dirty="0"/>
              <a:t>verpflichtend</a:t>
            </a:r>
          </a:p>
          <a:p>
            <a:pPr lvl="1"/>
            <a:r>
              <a:rPr lang="de-DE" dirty="0"/>
              <a:t>Regelmäßige, aktive Teilnahme an Vorlesung und Übung </a:t>
            </a:r>
          </a:p>
          <a:p>
            <a:pPr lvl="1"/>
            <a:r>
              <a:rPr lang="de-DE" dirty="0"/>
              <a:t>Vor- und Nachbereitung der einzelnen Sitzungen</a:t>
            </a:r>
          </a:p>
          <a:p>
            <a:pPr lvl="1"/>
            <a:r>
              <a:rPr lang="de-DE" dirty="0"/>
              <a:t>Klausur, für alle Teilnehmenden identisch (oder Videoprojekt)</a:t>
            </a:r>
          </a:p>
          <a:p>
            <a:r>
              <a:rPr lang="de-DE" dirty="0"/>
              <a:t>Notenverbuchung</a:t>
            </a:r>
          </a:p>
          <a:p>
            <a:pPr lvl="1"/>
            <a:r>
              <a:rPr lang="de-DE" dirty="0"/>
              <a:t>Vorlesung: 4 LP, Übung: 2 LP </a:t>
            </a:r>
          </a:p>
          <a:p>
            <a:pPr lvl="1"/>
            <a:r>
              <a:rPr lang="de-DE" dirty="0" err="1"/>
              <a:t>Mewi</a:t>
            </a:r>
            <a:r>
              <a:rPr lang="de-DE" dirty="0"/>
              <a:t> über Alma. Ebenfalls Informatik und Sportpublizistik. Falls doch nicht: Notenlisten an Prüfungsämter. Sonstige: Scheine im Sekretariat</a:t>
            </a:r>
          </a:p>
          <a:p>
            <a:pPr lvl="1"/>
            <a:r>
              <a:rPr lang="de-DE" dirty="0"/>
              <a:t>Rhetorik: eigene Anmeldung über Alma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Scheinerwerb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675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dirty="0"/>
              <a:t>07.02.2022: Klausur</a:t>
            </a:r>
          </a:p>
          <a:p>
            <a:pPr lvl="1"/>
            <a:r>
              <a:rPr lang="de-DE" dirty="0"/>
              <a:t>Voraussichtlich online</a:t>
            </a:r>
          </a:p>
          <a:p>
            <a:pPr lvl="3"/>
            <a:r>
              <a:rPr lang="de-DE" sz="1800" dirty="0"/>
              <a:t>Sowohl </a:t>
            </a:r>
            <a:r>
              <a:rPr lang="de-DE" sz="1800" dirty="0" err="1"/>
              <a:t>Mewi</a:t>
            </a:r>
            <a:r>
              <a:rPr lang="de-DE" sz="1800" dirty="0"/>
              <a:t> wie auch Rhetorik</a:t>
            </a:r>
          </a:p>
          <a:p>
            <a:pPr lvl="3"/>
            <a:r>
              <a:rPr lang="de-DE" sz="1800" dirty="0"/>
              <a:t>Zusätzliche Leistung, wenn Schein in beiden Bereichen benötigt wird.</a:t>
            </a:r>
          </a:p>
          <a:p>
            <a:pPr lvl="3"/>
            <a:r>
              <a:rPr lang="de-DE" sz="1800" dirty="0"/>
              <a:t>Es wird auch spezielle Lösungen geben können (etwa für Studierende </a:t>
            </a:r>
            <a:r>
              <a:rPr lang="de-DE" sz="1800" dirty="0" err="1"/>
              <a:t>Koreanistik</a:t>
            </a:r>
            <a:r>
              <a:rPr lang="de-DE" sz="1800" dirty="0"/>
              <a:t>)</a:t>
            </a:r>
          </a:p>
          <a:p>
            <a:pPr lvl="1"/>
            <a:r>
              <a:rPr lang="de-DE" dirty="0"/>
              <a:t>Gesonderte Anmeldung über Alma verpflichtend!!</a:t>
            </a:r>
          </a:p>
          <a:p>
            <a:pPr lvl="1"/>
            <a:r>
              <a:rPr lang="de-DE" dirty="0"/>
              <a:t>Stoff der Vorlesung: </a:t>
            </a:r>
            <a:r>
              <a:rPr lang="de-DE" dirty="0" err="1"/>
              <a:t>ppt</a:t>
            </a:r>
            <a:r>
              <a:rPr lang="de-DE" dirty="0"/>
              <a:t>-Folien und ergänzende Texte in Illias</a:t>
            </a:r>
          </a:p>
          <a:p>
            <a:pPr lvl="1"/>
            <a:r>
              <a:rPr lang="de-DE" dirty="0"/>
              <a:t>Folien und Texte in Ilias verfügbar: Medienkonvergenz; Passwort: </a:t>
            </a:r>
            <a:r>
              <a:rPr lang="de-DE" dirty="0" err="1"/>
              <a:t>konvergenz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Klausur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4059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Übung (1 SWS): Klausurgruppen (Di 14-15)</a:t>
            </a:r>
          </a:p>
          <a:p>
            <a:pPr lvl="1"/>
            <a:r>
              <a:rPr lang="de-DE" sz="1800" dirty="0"/>
              <a:t>Es sollen Gruppen mit 6-7 Personen gebildet werden.</a:t>
            </a:r>
          </a:p>
          <a:p>
            <a:pPr lvl="2"/>
            <a:r>
              <a:rPr lang="de-DE" sz="1800" dirty="0"/>
              <a:t>Eigenständige Diskussion in diesen Gruppen</a:t>
            </a:r>
          </a:p>
          <a:p>
            <a:pPr lvl="2"/>
            <a:r>
              <a:rPr lang="de-DE" sz="1800" dirty="0"/>
              <a:t>Mitteilung mit allen Infos per Email bis 8.11.</a:t>
            </a:r>
          </a:p>
          <a:p>
            <a:pPr lvl="2"/>
            <a:endParaRPr lang="de-DE" sz="700" dirty="0"/>
          </a:p>
          <a:p>
            <a:pPr lvl="1"/>
            <a:r>
              <a:rPr lang="de-DE" sz="1800" dirty="0"/>
              <a:t>Dienstag, 14-16, findet (ebenfalls online) eine zentrale Übung statt.</a:t>
            </a:r>
          </a:p>
          <a:p>
            <a:pPr lvl="2"/>
            <a:r>
              <a:rPr lang="de-DE" sz="1800" dirty="0"/>
              <a:t>Vertiefung des Vorlesungsstoffes / Klausurvorbereitung</a:t>
            </a:r>
          </a:p>
          <a:p>
            <a:pPr lvl="2"/>
            <a:r>
              <a:rPr lang="de-DE" sz="1800" dirty="0"/>
              <a:t>Verpflichtend ein/</a:t>
            </a:r>
            <a:r>
              <a:rPr lang="de-DE" sz="1800" dirty="0" err="1"/>
              <a:t>e</a:t>
            </a:r>
            <a:r>
              <a:rPr lang="de-DE" sz="1800" dirty="0"/>
              <a:t> Vertreter*in je Gruppe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Studentische Übung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564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Im Rahmen der Vorlesung „Medienwandel und Medienkonvergenz“ ist im WS 2021/2022 wird erneut das Videoprojekt angeboten.</a:t>
            </a:r>
          </a:p>
          <a:p>
            <a:pPr lvl="1"/>
            <a:r>
              <a:rPr lang="de-DE" sz="2300" dirty="0"/>
              <a:t>Sinn: ein anderes als das schriftsprachliche Mittel einsetzen, um komplexe Problemzusammenhänge zu beschreiben und zu analysieren.</a:t>
            </a:r>
          </a:p>
          <a:p>
            <a:pPr lvl="1"/>
            <a:r>
              <a:rPr lang="de-DE" sz="2300" dirty="0"/>
              <a:t>Thema der (5 Minuten kurzen) Kurzfilme: </a:t>
            </a:r>
            <a:r>
              <a:rPr lang="de-DE" sz="2300" b="1" dirty="0"/>
              <a:t>Medienkonvergenz und </a:t>
            </a:r>
            <a:r>
              <a:rPr lang="de-DE" sz="2400" b="1" dirty="0"/>
              <a:t>Polarisierun</a:t>
            </a:r>
            <a:r>
              <a:rPr lang="de-DE" sz="2300" b="1" dirty="0"/>
              <a:t>g</a:t>
            </a:r>
          </a:p>
          <a:p>
            <a:pPr lvl="1"/>
            <a:r>
              <a:rPr lang="de-DE" sz="2300" dirty="0"/>
              <a:t>Lernziele: (1) Praktische Erfahrungen mit Grundproblemen audio-visueller Kommunikation ermöglichen und (2) den analytischen und experimentellen Umgang mit Medien fördern.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Videoprojekt - Idee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1388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dirty="0"/>
              <a:t>Die </a:t>
            </a:r>
            <a:r>
              <a:rPr lang="de-DE" dirty="0" err="1"/>
              <a:t>Tübinale</a:t>
            </a:r>
            <a:r>
              <a:rPr lang="de-DE" dirty="0"/>
              <a:t> ist ein gemeinsames Filmfestival von Lehrstuhl/Institut, </a:t>
            </a:r>
            <a:r>
              <a:rPr lang="de-DE" dirty="0" err="1"/>
              <a:t>ZfM</a:t>
            </a:r>
            <a:r>
              <a:rPr lang="de-DE" dirty="0"/>
              <a:t> und Studentenschaft</a:t>
            </a:r>
          </a:p>
          <a:p>
            <a:pPr lvl="1"/>
            <a:r>
              <a:rPr lang="de-DE" dirty="0"/>
              <a:t>Wenn hinreichend viele Filmprojekte zustande kommen, wird </a:t>
            </a:r>
            <a:r>
              <a:rPr lang="de-DE"/>
              <a:t>es am 9.5.2022 eine </a:t>
            </a:r>
            <a:r>
              <a:rPr lang="de-DE" dirty="0"/>
              <a:t>Prämierung der Projekte in Rahmen der </a:t>
            </a:r>
            <a:r>
              <a:rPr lang="de-DE" dirty="0" err="1"/>
              <a:t>Tübinale</a:t>
            </a:r>
            <a:r>
              <a:rPr lang="de-DE" dirty="0"/>
              <a:t> geben: http://</a:t>
            </a:r>
            <a:r>
              <a:rPr lang="de-DE" dirty="0" err="1"/>
              <a:t>tuebinale.de</a:t>
            </a:r>
            <a:r>
              <a:rPr lang="de-DE" dirty="0"/>
              <a:t>/</a:t>
            </a:r>
          </a:p>
          <a:p>
            <a:pPr lvl="1"/>
            <a:r>
              <a:rPr lang="de-DE" dirty="0"/>
              <a:t>Sie ist unabhängig von den Leistungsnachweisen.</a:t>
            </a:r>
          </a:p>
          <a:p>
            <a:r>
              <a:rPr lang="de-DE" dirty="0"/>
              <a:t>Es können bis zu 14 Gruppen teilnehmen. Zur Teilnahme ist eine Anmeldung als 3er-Gruppe erforderlich. </a:t>
            </a:r>
          </a:p>
          <a:p>
            <a:pPr lvl="1"/>
            <a:r>
              <a:rPr lang="de-DE" b="1" dirty="0"/>
              <a:t>Wichtig: Konzeption des Video muss bis zum 20.11.21 erstellt und per Mail eingereicht werden: </a:t>
            </a:r>
            <a:r>
              <a:rPr lang="de-DE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team@tuebinale.de</a:t>
            </a:r>
            <a:r>
              <a:rPr lang="de-DE" dirty="0"/>
              <a:t> </a:t>
            </a:r>
          </a:p>
          <a:p>
            <a:pPr lvl="1"/>
            <a:r>
              <a:rPr lang="de-DE" sz="2100" dirty="0"/>
              <a:t>Diverse Übungen, bei Fragen Heike Schulz vom </a:t>
            </a:r>
            <a:r>
              <a:rPr lang="de-DE" sz="2100" dirty="0" err="1"/>
              <a:t>ZfM</a:t>
            </a:r>
            <a:r>
              <a:rPr lang="de-DE" sz="2100" dirty="0"/>
              <a:t>: </a:t>
            </a:r>
            <a:r>
              <a:rPr lang="de-DE" sz="2100" dirty="0" err="1"/>
              <a:t>heike.schulz@uni-tuebingen.def</a:t>
            </a:r>
            <a:endParaRPr lang="de-DE" sz="2100" dirty="0"/>
          </a:p>
          <a:p>
            <a:pPr lvl="1"/>
            <a:r>
              <a:rPr lang="de-DE" sz="2100" dirty="0"/>
              <a:t>Blockseminar zur Dramaturgie (11. und 12. Dezember 2021)</a:t>
            </a:r>
          </a:p>
          <a:p>
            <a:pPr lvl="1"/>
            <a:r>
              <a:rPr lang="de-DE" sz="2100" dirty="0"/>
              <a:t>Zum Abschluss ist eine Dokumentation erforderlich. Mehr dazu unter </a:t>
            </a:r>
            <a:r>
              <a:rPr lang="de-DE" sz="2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www.tuebinale.de/intern</a:t>
            </a:r>
            <a:r>
              <a:rPr lang="de-DE" sz="2100" dirty="0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Videoprojekt - </a:t>
            </a:r>
            <a:r>
              <a:rPr lang="de-DE" sz="2800" dirty="0" err="1"/>
              <a:t>Tübinale</a:t>
            </a:r>
            <a:endParaRPr lang="de-DE" sz="2800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2376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Einführung / Organisatorisches </a:t>
            </a:r>
          </a:p>
          <a:p>
            <a:pPr lvl="1"/>
            <a:r>
              <a:rPr lang="de-DE" dirty="0"/>
              <a:t>Teilnahmebedingungen</a:t>
            </a:r>
          </a:p>
          <a:p>
            <a:pPr lvl="1"/>
            <a:r>
              <a:rPr lang="de-DE" dirty="0"/>
              <a:t>Übungen</a:t>
            </a:r>
          </a:p>
          <a:p>
            <a:pPr lvl="1"/>
            <a:r>
              <a:rPr lang="de-DE" dirty="0"/>
              <a:t>Videoprojekte</a:t>
            </a:r>
          </a:p>
          <a:p>
            <a:pPr lvl="1"/>
            <a:r>
              <a:rPr lang="de-DE" sz="3900" b="1" dirty="0"/>
              <a:t>Vorschau auf die Vorlesung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Inhalt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Olaf Kramer / Klaus Sachs-</a:t>
            </a:r>
            <a:r>
              <a:rPr lang="en-US" dirty="0" err="1"/>
              <a:t>Hombach</a:t>
            </a:r>
            <a:r>
              <a:rPr lang="en-US" dirty="0"/>
              <a:t>: </a:t>
            </a:r>
            <a:r>
              <a:rPr lang="en-US" dirty="0" err="1"/>
              <a:t>Medienwandel</a:t>
            </a:r>
            <a:r>
              <a:rPr lang="en-US" dirty="0"/>
              <a:t> und </a:t>
            </a:r>
            <a:r>
              <a:rPr lang="en-US" dirty="0" err="1"/>
              <a:t>Medienkonvergenz</a:t>
            </a:r>
            <a:r>
              <a:rPr lang="en-US" dirty="0"/>
              <a:t>: </a:t>
            </a:r>
            <a:r>
              <a:rPr lang="en-US" dirty="0" err="1"/>
              <a:t>Polarisierung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1824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25.10.2021: Einführung und Organisation</a:t>
            </a:r>
          </a:p>
          <a:p>
            <a:r>
              <a:rPr lang="de-DE" dirty="0"/>
              <a:t>01.11.2021: Feiertag</a:t>
            </a:r>
          </a:p>
          <a:p>
            <a:r>
              <a:rPr lang="de-DE" dirty="0"/>
              <a:t>08.11.2021: Propädeutik I: (Mediale)Polarisierung</a:t>
            </a:r>
          </a:p>
          <a:p>
            <a:r>
              <a:rPr lang="de-DE" dirty="0"/>
              <a:t>15.11.2021: Propädeutik II: Medienwandel</a:t>
            </a:r>
          </a:p>
          <a:p>
            <a:r>
              <a:rPr lang="de-DE" dirty="0"/>
              <a:t>22.11.2021: Propädeutik III: Rhetorik der Polarisierung</a:t>
            </a:r>
          </a:p>
          <a:p>
            <a:r>
              <a:rPr lang="de-DE" dirty="0"/>
              <a:t>29.11.2021: Propädeutik IV: Formen der Medien- 			            </a:t>
            </a:r>
            <a:r>
              <a:rPr lang="de-DE" dirty="0" err="1"/>
              <a:t>konvergenz</a:t>
            </a:r>
            <a:r>
              <a:rPr lang="de-DE" dirty="0"/>
              <a:t> (Jenkins)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Vorlesungsplan: Teil 1 (Propädeutik)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Olaf Kramer / Klaus Sachs-Hombach: Medienwandel und Medienkonvergenz: Polarisierung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561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Streng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</a:majorFont>
      <a:minorFont>
        <a:latin typeface="Century Gothic"/>
        <a:ea typeface=""/>
        <a:cs typeface=""/>
        <a:font script="Jpan" typeface="メイリオ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Streng.thmx</Template>
  <TotalTime>0</TotalTime>
  <Words>855</Words>
  <Application>Microsoft Macintosh PowerPoint</Application>
  <PresentationFormat>Bildschirmpräsentation (4:3)</PresentationFormat>
  <Paragraphs>103</Paragraphs>
  <Slides>12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2</vt:lpstr>
      <vt:lpstr>Streng</vt:lpstr>
      <vt:lpstr>G3-Vorlesung „Medienwandel und Medienkonvergenz“ (WS 2021/22)</vt:lpstr>
      <vt:lpstr>Inhalt</vt:lpstr>
      <vt:lpstr>Scheinerwerb</vt:lpstr>
      <vt:lpstr>Klausur</vt:lpstr>
      <vt:lpstr>Studentische Übung</vt:lpstr>
      <vt:lpstr>Videoprojekt - Idee</vt:lpstr>
      <vt:lpstr>Videoprojekt - Tübinale</vt:lpstr>
      <vt:lpstr>Inhalt</vt:lpstr>
      <vt:lpstr>Vorlesungsplan: Teil 1 (Propädeutik)</vt:lpstr>
      <vt:lpstr>Vorlesungsplan: Teil 2 (Disziplinäre Perspektiven und Gastvorträge)</vt:lpstr>
      <vt:lpstr>Vorlesungsplan: Teil 3 (Gastvorträge und Case Studies)</vt:lpstr>
      <vt:lpstr>Vielen Dank für die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Benny Liebold</dc:creator>
  <cp:lastModifiedBy>Klaus Sachs-Hombach</cp:lastModifiedBy>
  <cp:revision>516</cp:revision>
  <dcterms:created xsi:type="dcterms:W3CDTF">2010-11-08T12:17:07Z</dcterms:created>
  <dcterms:modified xsi:type="dcterms:W3CDTF">2021-10-24T13:18:21Z</dcterms:modified>
</cp:coreProperties>
</file>

<file path=docProps/thumbnail.jpeg>
</file>